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Correlation (Pearson r)</c:v>
                </c:pt>
              </c:strCache>
            </c:strRef>
          </c:tx>
          <c:spPr>
            <a:solidFill>
              <a:srgbClr val="1A1A2E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1" i="0" strike="noStrike" sz="1400" u="none">
                    <a:solidFill>
                      <a:srgbClr val="1A1A2E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Pre-1900</c:v>
                  </c:pt>
                  <c:pt idx="1">
                    <c:v>1900–1945</c:v>
                  </c:pt>
                  <c:pt idx="2">
                    <c:v>1945–1990</c:v>
                  </c:pt>
                  <c:pt idx="3">
                    <c:v>1990–2023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0.791</c:v>
                </c:pt>
                <c:pt idx="1">
                  <c:v>0.74</c:v>
                </c:pt>
                <c:pt idx="2">
                  <c:v>0.607</c:v>
                </c:pt>
                <c:pt idx="3">
                  <c:v>0.566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1" i="0" strike="noStrike" sz="1400" u="none">
                  <a:solidFill>
                    <a:srgbClr val="1A1A2E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666666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"/>
          <c:min val="0"/>
        </c:scaling>
        <c:delete val="0"/>
        <c:axPos val="l"/>
        <c:majorGridlines>
          <c:spPr>
            <a:ln w="6350" cap="flat">
              <a:solidFill>
                <a:srgbClr val="E8E8E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66666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5F5F5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3120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0972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GOVERNANCE LABS · RESEARCH BRIEF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5669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Great Decoupling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640080" y="26060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Liberty and Human Capability in the 21st Century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640080" y="3291840"/>
            <a:ext cx="1828800" cy="0"/>
          </a:xfrm>
          <a:prstGeom prst="line">
            <a:avLst/>
          </a:prstGeom>
          <a:noFill/>
          <a:ln w="25400">
            <a:solidFill>
              <a:srgbClr val="E3120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3566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February 2025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583680" y="914400"/>
            <a:ext cx="2103120" cy="3200400"/>
          </a:xfrm>
          <a:prstGeom prst="rect">
            <a:avLst/>
          </a:prstGeom>
          <a:solidFill>
            <a:srgbClr val="0F3460"/>
          </a:solidFill>
          <a:ln/>
        </p:spPr>
      </p:sp>
      <p:sp>
        <p:nvSpPr>
          <p:cNvPr id="9" name="Text 7"/>
          <p:cNvSpPr/>
          <p:nvPr/>
        </p:nvSpPr>
        <p:spPr>
          <a:xfrm>
            <a:off x="6583680" y="1005840"/>
            <a:ext cx="210312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91</a:t>
            </a:r>
            <a:endParaRPr lang="en-US" sz="48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countries</a:t>
            </a:r>
            <a:endParaRPr lang="en-US" sz="4800" dirty="0"/>
          </a:p>
          <a:p>
            <a:pPr algn="ctr" indent="0" marL="0">
              <a:buNone/>
            </a:pPr>
            <a:r>
              <a:rPr lang="en-US" sz="600" dirty="0">
                <a:solidFill>
                  <a:srgbClr val="000000"/>
                </a:solidFill>
              </a:rPr>
              <a:t>
</a:t>
            </a:r>
            <a:endParaRPr lang="en-US" sz="4800" dirty="0"/>
          </a:p>
          <a:p>
            <a:pPr algn="ctr" indent="0" marL="0">
              <a:buNone/>
            </a:pPr>
            <a:r>
              <a:rPr lang="en-US" sz="3600" b="1" dirty="0">
                <a:solidFill>
                  <a:srgbClr val="E312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8,104</a:t>
            </a:r>
            <a:endParaRPr lang="en-US" sz="48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points</a:t>
            </a:r>
            <a:endParaRPr lang="en-US" sz="4800" dirty="0"/>
          </a:p>
          <a:p>
            <a:pPr algn="ctr" indent="0" marL="0">
              <a:buNone/>
            </a:pPr>
            <a:r>
              <a:rPr lang="en-US" sz="600" dirty="0">
                <a:solidFill>
                  <a:srgbClr val="000000"/>
                </a:solidFill>
              </a:rPr>
              <a:t>
</a:t>
            </a:r>
            <a:endParaRPr lang="en-US" sz="4800" dirty="0"/>
          </a:p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1800–2025</a:t>
            </a:r>
            <a:endParaRPr lang="en-US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AUTOCRAT'S BARGAIN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Material welfare without political freedom — it works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269748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554480"/>
            <a:ext cx="54864" cy="1371600"/>
          </a:xfrm>
          <a:prstGeom prst="rect">
            <a:avLst/>
          </a:prstGeom>
          <a:solidFill>
            <a:srgbClr val="E3120B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64592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China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201168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312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Liberty: 5</a:t>
            </a:r>
            <a:pPr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HCI: 86</a:t>
            </a:r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Gap: +81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40080" y="237744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capitalism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337560" y="1554480"/>
            <a:ext cx="269748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337560" y="1554480"/>
            <a:ext cx="54864" cy="1371600"/>
          </a:xfrm>
          <a:prstGeom prst="rect">
            <a:avLst/>
          </a:prstGeom>
          <a:solidFill>
            <a:srgbClr val="E3120B"/>
          </a:solidFill>
          <a:ln/>
        </p:spPr>
      </p:sp>
      <p:sp>
        <p:nvSpPr>
          <p:cNvPr id="11" name="Text 9"/>
          <p:cNvSpPr/>
          <p:nvPr/>
        </p:nvSpPr>
        <p:spPr>
          <a:xfrm>
            <a:off x="3520440" y="164592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Saudi Arabia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520440" y="201168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312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Liberty: 7</a:t>
            </a:r>
            <a:pPr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HCI: 89</a:t>
            </a:r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Gap: +82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520440" y="237744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Petrostate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217920" y="1554480"/>
            <a:ext cx="269748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217920" y="1554480"/>
            <a:ext cx="54864" cy="1371600"/>
          </a:xfrm>
          <a:prstGeom prst="rect">
            <a:avLst/>
          </a:prstGeom>
          <a:solidFill>
            <a:srgbClr val="E3120B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0" y="164592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Russia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400800" y="201168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312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Liberty: 10</a:t>
            </a:r>
            <a:pPr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HCI: 87</a:t>
            </a:r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Gap: +77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400800" y="237744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Soviet inheritance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57200" y="3200400"/>
            <a:ext cx="269748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57200" y="3200400"/>
            <a:ext cx="54864" cy="1371600"/>
          </a:xfrm>
          <a:prstGeom prst="rect">
            <a:avLst/>
          </a:prstGeom>
          <a:solidFill>
            <a:srgbClr val="E3120B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329184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UAE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40080" y="365760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312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Liberty: 22</a:t>
            </a:r>
            <a:pPr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HCI: 92</a:t>
            </a:r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Gap: +70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40080" y="402336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Petrostate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337560" y="3200400"/>
            <a:ext cx="269748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337560" y="3200400"/>
            <a:ext cx="54864" cy="1371600"/>
          </a:xfrm>
          <a:prstGeom prst="rect">
            <a:avLst/>
          </a:prstGeom>
          <a:solidFill>
            <a:srgbClr val="E3120B"/>
          </a:solidFill>
          <a:ln/>
        </p:spPr>
      </p:sp>
      <p:sp>
        <p:nvSpPr>
          <p:cNvPr id="26" name="Text 24"/>
          <p:cNvSpPr/>
          <p:nvPr/>
        </p:nvSpPr>
        <p:spPr>
          <a:xfrm>
            <a:off x="3520440" y="329184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Cuba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3520440" y="365760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312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Liberty: 7</a:t>
            </a:r>
            <a:pPr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HCI: 88</a:t>
            </a:r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Gap: +81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520440" y="402336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Revolutionary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217920" y="3200400"/>
            <a:ext cx="269748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217920" y="3200400"/>
            <a:ext cx="54864" cy="1371600"/>
          </a:xfrm>
          <a:prstGeom prst="rect">
            <a:avLst/>
          </a:prstGeom>
          <a:solidFill>
            <a:srgbClr val="E3120B"/>
          </a:solidFill>
          <a:ln/>
        </p:spPr>
      </p:sp>
      <p:sp>
        <p:nvSpPr>
          <p:cNvPr id="31" name="Text 29"/>
          <p:cNvSpPr/>
          <p:nvPr/>
        </p:nvSpPr>
        <p:spPr>
          <a:xfrm>
            <a:off x="6400800" y="329184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Vietnam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6400800" y="365760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312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Liberty: 9</a:t>
            </a:r>
            <a:pPr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HCI: 84</a:t>
            </a:r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Gap: +75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400800" y="402336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capitalism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 WHAT?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implications for stakeholders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640080" y="1508760"/>
            <a:ext cx="7863840" cy="96012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508760"/>
            <a:ext cx="54864" cy="960120"/>
          </a:xfrm>
          <a:prstGeom prst="rect">
            <a:avLst/>
          </a:prstGeom>
          <a:solidFill>
            <a:srgbClr val="2166AC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508760"/>
            <a:ext cx="5486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166A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463040" y="155448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Modernization Theory Is Dead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463040" y="182880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Development no longer leads to democratization. 22 countries have modernized without liberalizing. The instrumental case for democracy — that it produces better outcomes — is empirically weaker than at any point in 200 years. The remaining case must be intrinsic: dignity, voice, and the right to dissent.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40080" y="2651760"/>
            <a:ext cx="7863840" cy="96012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40080" y="2651760"/>
            <a:ext cx="54864" cy="960120"/>
          </a:xfrm>
          <a:prstGeom prst="rect">
            <a:avLst/>
          </a:prstGeom>
          <a:solidFill>
            <a:srgbClr val="E3120B"/>
          </a:solidFill>
          <a:ln/>
        </p:spPr>
      </p:sp>
      <p:sp>
        <p:nvSpPr>
          <p:cNvPr id="11" name="Text 9"/>
          <p:cNvSpPr/>
          <p:nvPr/>
        </p:nvSpPr>
        <p:spPr>
          <a:xfrm>
            <a:off x="822960" y="2651760"/>
            <a:ext cx="5486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312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463040" y="269748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Capabilities Mask Collapse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463040" y="297180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Venezuela, Turkey, and Nicaragua show that material life continues while democracy dies. Citizens may not feel institutional damage until it becomes irreversible. The US crossed the Event Horizon (L&lt;60) in 2024–2025 with HCI unchanged at 91.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40080" y="3794760"/>
            <a:ext cx="7863840" cy="96012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40080" y="3794760"/>
            <a:ext cx="54864" cy="96012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3794760"/>
            <a:ext cx="5486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1463040" y="384048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Recovery Requires Mobilization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463040" y="411480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post-1990 democracy has self-corrected from erosion. Historical recoveries (WW2, South Korea '87, Chile '88) required extraordinary intervention. Gradual recovery from gradual decline has never occurred in the dataset.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3120B"/>
          </a:solidFill>
          <a:ln/>
        </p:spPr>
      </p:sp>
      <p:sp>
        <p:nvSpPr>
          <p:cNvPr id="3" name="Text 1"/>
          <p:cNvSpPr/>
          <p:nvPr/>
        </p:nvSpPr>
        <p:spPr>
          <a:xfrm>
            <a:off x="1097280" y="1097280"/>
            <a:ext cx="6858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question for the 21st century is no longer whether autocracies can deliver prosperity.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097280" y="2011680"/>
            <a:ext cx="6858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312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They can.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097280" y="2651760"/>
            <a:ext cx="6858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question is what liberty provides that capability indices cannot measure: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097280" y="3200400"/>
            <a:ext cx="6858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dignity, voice, accountability, and the right to say no.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1097280" y="4023360"/>
            <a:ext cx="1828800" cy="0"/>
          </a:xfrm>
          <a:prstGeom prst="line">
            <a:avLst/>
          </a:prstGeom>
          <a:noFill/>
          <a:ln w="25400">
            <a:solidFill>
              <a:srgbClr val="E3120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97280" y="42976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GOVERNANCE LABS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Brief · February 2025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THESIS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two centuries, freedom and human development moved in tandem. They no longer do.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365760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828800"/>
            <a:ext cx="54864" cy="2560320"/>
          </a:xfrm>
          <a:prstGeom prst="rect">
            <a:avLst/>
          </a:prstGeom>
          <a:solidFill>
            <a:srgbClr val="2166AC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965960"/>
            <a:ext cx="32004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2166AC"/>
                </a:solidFill>
              </a:rPr>
              <a:t>THEN</a:t>
            </a:r>
            <a:endParaRPr lang="en-US" sz="1000" dirty="0"/>
          </a:p>
          <a:p>
            <a:pPr indent="0" marL="0">
              <a:buNone/>
            </a:pPr>
            <a:r>
              <a:rPr lang="en-US" sz="400" dirty="0">
                <a:solidFill>
                  <a:srgbClr val="000000"/>
                </a:solidFill>
              </a:rPr>
              <a:t>
</a:t>
            </a:r>
            <a:endParaRPr lang="en-US" sz="1000" dirty="0"/>
          </a:p>
          <a:p>
            <a:pPr indent="0" marL="0">
              <a:buNone/>
            </a:pPr>
            <a:r>
              <a:rPr lang="en-US" sz="3600" b="1" dirty="0">
                <a:solidFill>
                  <a:srgbClr val="2166A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 = 0.79</a:t>
            </a:r>
            <a:endParaRPr lang="en-US" sz="1000" dirty="0"/>
          </a:p>
          <a:p>
            <a:pPr indent="0" marL="0">
              <a:buNone/>
            </a:pPr>
            <a:r>
              <a:rPr lang="en-US" sz="400" dirty="0">
                <a:solidFill>
                  <a:srgbClr val="000000"/>
                </a:solidFill>
              </a:rPr>
              <a:t>
</a:t>
            </a:r>
            <a:endParaRPr lang="en-US" sz="1000" dirty="0"/>
          </a:p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Pre-1900, liberty and human capability were tightly correlated. Democracies built schools, hospitals, and infrastructure. Freedom predicted welfare.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754880" y="1828800"/>
            <a:ext cx="365760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754880" y="1828800"/>
            <a:ext cx="54864" cy="2560320"/>
          </a:xfrm>
          <a:prstGeom prst="rect">
            <a:avLst/>
          </a:prstGeom>
          <a:solidFill>
            <a:srgbClr val="E3120B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0" y="1965960"/>
            <a:ext cx="32004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E3120B"/>
                </a:solidFill>
              </a:rPr>
              <a:t>NOW</a:t>
            </a:r>
            <a:endParaRPr lang="en-US" sz="1000" dirty="0"/>
          </a:p>
          <a:p>
            <a:pPr indent="0" marL="0">
              <a:buNone/>
            </a:pPr>
            <a:r>
              <a:rPr lang="en-US" sz="400" dirty="0">
                <a:solidFill>
                  <a:srgbClr val="000000"/>
                </a:solidFill>
              </a:rPr>
              <a:t>
</a:t>
            </a:r>
            <a:endParaRPr lang="en-US" sz="1000" dirty="0"/>
          </a:p>
          <a:p>
            <a:pPr indent="0" marL="0">
              <a:buNone/>
            </a:pPr>
            <a:r>
              <a:rPr lang="en-US" sz="3600" b="1" dirty="0">
                <a:solidFill>
                  <a:srgbClr val="E312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 = 0.57</a:t>
            </a:r>
            <a:endParaRPr lang="en-US" sz="1000" dirty="0"/>
          </a:p>
          <a:p>
            <a:pPr indent="0" marL="0">
              <a:buNone/>
            </a:pPr>
            <a:r>
              <a:rPr lang="en-US" sz="400" dirty="0">
                <a:solidFill>
                  <a:srgbClr val="000000"/>
                </a:solidFill>
              </a:rPr>
              <a:t>
</a:t>
            </a:r>
            <a:endParaRPr lang="en-US" sz="1000" dirty="0"/>
          </a:p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Autocracies learned to deliver material welfare without freedom. 39 capable autocracies now outnumber 38 free democracies. The link is breaking.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&amp; METHOD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datasets, one question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640080" y="1554480"/>
            <a:ext cx="3657600" cy="292608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554480"/>
            <a:ext cx="3657600" cy="45720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5544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POLITICAL TOPOLOGY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22960" y="2148840"/>
            <a:ext cx="32918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Liberty–Tyranny–Chaos ternary model</a:t>
            </a:r>
            <a:endParaRPr lang="en-US" sz="1200" dirty="0"/>
          </a:p>
          <a:p>
            <a:pPr indent="0" marL="0">
              <a:buNone/>
            </a:pPr>
            <a:r>
              <a:rPr lang="en-US" sz="400" dirty="0">
                <a:solidFill>
                  <a:srgbClr val="000000"/>
                </a:solidFill>
              </a:rPr>
              <a:t>
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91 countries, 1,656 observations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Freedom House 2025 + V-Dem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Coverage: 1800–2025</a:t>
            </a:r>
            <a:endParaRPr lang="en-US" sz="1200" dirty="0"/>
          </a:p>
          <a:p>
            <a:pPr indent="0" marL="0">
              <a:buNone/>
            </a:pPr>
            <a:r>
              <a:rPr lang="en-US" sz="400" dirty="0">
                <a:solidFill>
                  <a:srgbClr val="000000"/>
                </a:solidFill>
              </a:rPr>
              <a:t>
</a:t>
            </a:r>
            <a:endParaRPr lang="en-US" sz="1200" dirty="0"/>
          </a:p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Measures political freedom on a 0–100 scale derived from ternary constraint L + T + C = 100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54880" y="1554480"/>
            <a:ext cx="3657600" cy="292608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0" y="1554480"/>
            <a:ext cx="3657600" cy="457200"/>
          </a:xfrm>
          <a:prstGeom prst="rect">
            <a:avLst/>
          </a:prstGeom>
          <a:solidFill>
            <a:srgbClr val="E3120B"/>
          </a:solidFill>
          <a:ln/>
        </p:spPr>
      </p:sp>
      <p:sp>
        <p:nvSpPr>
          <p:cNvPr id="10" name="Text 8"/>
          <p:cNvSpPr/>
          <p:nvPr/>
        </p:nvSpPr>
        <p:spPr>
          <a:xfrm>
            <a:off x="4754880" y="15544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CAPABILITIES INDEX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937760" y="2148840"/>
            <a:ext cx="32918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indicators across 7 domains</a:t>
            </a:r>
            <a:endParaRPr lang="en-US" sz="1200" dirty="0"/>
          </a:p>
          <a:p>
            <a:pPr indent="0" marL="0">
              <a:buNone/>
            </a:pPr>
            <a:r>
              <a:rPr lang="en-US" sz="400" dirty="0">
                <a:solidFill>
                  <a:srgbClr val="000000"/>
                </a:solidFill>
              </a:rPr>
              <a:t>
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8,104 data points, 91 countries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Gapminder, UN, WHO, World Bank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Coverage: 1800–2023</a:t>
            </a:r>
            <a:endParaRPr lang="en-US" sz="1200" dirty="0"/>
          </a:p>
          <a:p>
            <a:pPr indent="0" marL="0">
              <a:buNone/>
            </a:pPr>
            <a:r>
              <a:rPr lang="en-US" sz="400" dirty="0">
                <a:solidFill>
                  <a:srgbClr val="000000"/>
                </a:solidFill>
              </a:rPr>
              <a:t>
</a:t>
            </a:r>
            <a:endParaRPr lang="en-US" sz="1200" dirty="0"/>
          </a:p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Sen-Nussbaum Capability Approach: survival, education, living standards, well-being, agency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466344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Cross-analysis: 808 matched country-year pairs within ±5-year window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CORRELATION IS FALLING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Each decade, freedom predicts welfare less</a:t>
            </a:r>
            <a:endParaRPr lang="en-US" sz="22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640080" y="1463040"/>
          <a:ext cx="50292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6459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78</a:t>
            </a:r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observations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6217920" y="192024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Liberty strongly predicted welfare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6217920" y="246888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156</a:t>
            </a:r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observations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6217920" y="274320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Held through world wars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6217920" y="320040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303</a:t>
            </a:r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observations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6217920" y="347472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Cold War split the signal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6217920" y="39319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312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453</a:t>
            </a:r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observations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6217920" y="420624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Autocracies learned to deliver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CROSSOVER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Capable autocracies now outnumber free democracies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914400" y="1645920"/>
            <a:ext cx="3200400" cy="22860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645920"/>
            <a:ext cx="3200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D660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</a:t>
            </a:r>
            <a:endParaRPr lang="en-US" sz="72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Capable Autocracies</a:t>
            </a:r>
            <a:endParaRPr lang="en-US" sz="72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HCI ≥ 70, Liberty &lt; 60</a:t>
            </a:r>
            <a:endParaRPr lang="en-US" sz="7200" dirty="0"/>
          </a:p>
        </p:txBody>
      </p:sp>
      <p:sp>
        <p:nvSpPr>
          <p:cNvPr id="6" name="Shape 4"/>
          <p:cNvSpPr/>
          <p:nvPr/>
        </p:nvSpPr>
        <p:spPr>
          <a:xfrm>
            <a:off x="5029200" y="1645920"/>
            <a:ext cx="3200400" cy="22860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7" name="Text 5"/>
          <p:cNvSpPr/>
          <p:nvPr/>
        </p:nvSpPr>
        <p:spPr>
          <a:xfrm>
            <a:off x="5029200" y="1645920"/>
            <a:ext cx="3200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2166A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</a:t>
            </a:r>
            <a:endParaRPr lang="en-US" sz="72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&amp; Capable</a:t>
            </a:r>
            <a:endParaRPr lang="en-US" sz="72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HCI ≥ 70, Liberty ≥ 60</a:t>
            </a:r>
            <a:endParaRPr lang="en-US" sz="7200" dirty="0"/>
          </a:p>
        </p:txBody>
      </p:sp>
      <p:sp>
        <p:nvSpPr>
          <p:cNvPr id="8" name="Text 6"/>
          <p:cNvSpPr/>
          <p:nvPr/>
        </p:nvSpPr>
        <p:spPr>
          <a:xfrm>
            <a:off x="640080" y="420624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time in the modern era. The crossover occurred in the 2020s.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SEVEN WORLDS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decoupling is not uniform</a:t>
            </a:r>
            <a:endParaRPr lang="en-US" sz="22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554480"/>
          <a:ext cx="7863840" cy="914400"/>
        </p:xfrm>
        <a:graphic>
          <a:graphicData uri="http://schemas.openxmlformats.org/drawingml/2006/table">
            <a:tbl>
              <a:tblPr/>
              <a:tblGrid>
                <a:gridCol w="1188720"/>
                <a:gridCol w="548640"/>
                <a:gridCol w="822960"/>
                <a:gridCol w="914400"/>
                <a:gridCol w="731520"/>
                <a:gridCol w="1005840"/>
                <a:gridCol w="1005840"/>
              </a:tblGrid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Region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Mean L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Mean HCI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&amp; Cap.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Cap. Autoc.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Europe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166A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Lat. Am.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166A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E312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Africa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166A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Asia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166A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E312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MENA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E312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E312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Eurasia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E312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E312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640080" y="4206240"/>
            <a:ext cx="7863840" cy="640080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6" name="Shape 3"/>
          <p:cNvSpPr/>
          <p:nvPr/>
        </p:nvSpPr>
        <p:spPr>
          <a:xfrm>
            <a:off x="640080" y="4206240"/>
            <a:ext cx="54864" cy="640080"/>
          </a:xfrm>
          <a:prstGeom prst="rect">
            <a:avLst/>
          </a:prstGeom>
          <a:solidFill>
            <a:srgbClr val="E3120B"/>
          </a:solidFill>
          <a:ln/>
        </p:spPr>
      </p:sp>
      <p:sp>
        <p:nvSpPr>
          <p:cNvPr id="7" name="Text 4"/>
          <p:cNvSpPr/>
          <p:nvPr/>
        </p:nvSpPr>
        <p:spPr>
          <a:xfrm>
            <a:off x="914400" y="4206240"/>
            <a:ext cx="7589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Eurasia (r = 0.27) and MENA (r = 0.38) have fully decoupled liberty from capability. Europe (r = 0.79) is the exception, not the rule.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FIVE ROADS THROUGH HISTORY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countries move through the Liberty × Capability space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1508760"/>
            <a:ext cx="1572768" cy="3108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508760"/>
            <a:ext cx="1572768" cy="54864"/>
          </a:xfrm>
          <a:prstGeom prst="rect">
            <a:avLst/>
          </a:prstGeom>
          <a:solidFill>
            <a:srgbClr val="2166A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691640"/>
            <a:ext cx="15727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2166A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2286000"/>
            <a:ext cx="138988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Democratic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Convergence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2880360"/>
            <a:ext cx="13898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16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Northeast ↗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48640" y="3200400"/>
            <a:ext cx="138988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Germany, S. Korea, Japan, Poland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176272" y="1508760"/>
            <a:ext cx="1572768" cy="3108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176272" y="1508760"/>
            <a:ext cx="1572768" cy="54864"/>
          </a:xfrm>
          <a:prstGeom prst="rect">
            <a:avLst/>
          </a:prstGeom>
          <a:solidFill>
            <a:srgbClr val="D6604D"/>
          </a:solidFill>
          <a:ln/>
        </p:spPr>
      </p:sp>
      <p:sp>
        <p:nvSpPr>
          <p:cNvPr id="12" name="Text 10"/>
          <p:cNvSpPr/>
          <p:nvPr/>
        </p:nvSpPr>
        <p:spPr>
          <a:xfrm>
            <a:off x="2176272" y="1691640"/>
            <a:ext cx="15727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D660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2267712" y="2286000"/>
            <a:ext cx="138988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Autocratic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Modernization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267712" y="2880360"/>
            <a:ext cx="13898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D660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Straight up ↑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267712" y="3200400"/>
            <a:ext cx="138988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China, Russia, Cuba, Vietnam, Saudi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895344" y="1508760"/>
            <a:ext cx="1572768" cy="3108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895344" y="1508760"/>
            <a:ext cx="1572768" cy="54864"/>
          </a:xfrm>
          <a:prstGeom prst="rect">
            <a:avLst/>
          </a:prstGeom>
          <a:solidFill>
            <a:srgbClr val="984EA3"/>
          </a:solidFill>
          <a:ln/>
        </p:spPr>
      </p:sp>
      <p:sp>
        <p:nvSpPr>
          <p:cNvPr id="18" name="Text 16"/>
          <p:cNvSpPr/>
          <p:nvPr/>
        </p:nvSpPr>
        <p:spPr>
          <a:xfrm>
            <a:off x="3895344" y="1691640"/>
            <a:ext cx="15727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984E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3986784" y="2286000"/>
            <a:ext cx="138988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Hybrid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Regime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986784" y="2880360"/>
            <a:ext cx="13898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84E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Erratic ↔↕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986784" y="3200400"/>
            <a:ext cx="138988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India, Singapore, Hungary, Argentina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614416" y="1508760"/>
            <a:ext cx="1572768" cy="3108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614416" y="1508760"/>
            <a:ext cx="1572768" cy="54864"/>
          </a:xfrm>
          <a:prstGeom prst="rect">
            <a:avLst/>
          </a:prstGeom>
          <a:solidFill>
            <a:srgbClr val="E3120B"/>
          </a:solidFill>
          <a:ln/>
        </p:spPr>
      </p:sp>
      <p:sp>
        <p:nvSpPr>
          <p:cNvPr id="24" name="Text 22"/>
          <p:cNvSpPr/>
          <p:nvPr/>
        </p:nvSpPr>
        <p:spPr>
          <a:xfrm>
            <a:off x="5614416" y="1691640"/>
            <a:ext cx="15727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312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200" dirty="0"/>
          </a:p>
        </p:txBody>
      </p:sp>
      <p:sp>
        <p:nvSpPr>
          <p:cNvPr id="25" name="Text 23"/>
          <p:cNvSpPr/>
          <p:nvPr/>
        </p:nvSpPr>
        <p:spPr>
          <a:xfrm>
            <a:off x="5705856" y="2286000"/>
            <a:ext cx="138988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Democratic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Collapse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705856" y="2880360"/>
            <a:ext cx="13898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312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Leftward ←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705856" y="3200400"/>
            <a:ext cx="138988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Venezuela, Turkey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7333488" y="1508760"/>
            <a:ext cx="1572768" cy="3108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7333488" y="1508760"/>
            <a:ext cx="1572768" cy="54864"/>
          </a:xfrm>
          <a:prstGeom prst="rect">
            <a:avLst/>
          </a:prstGeom>
          <a:solidFill>
            <a:srgbClr val="FF7F00"/>
          </a:solidFill>
          <a:ln/>
        </p:spPr>
      </p:sp>
      <p:sp>
        <p:nvSpPr>
          <p:cNvPr id="30" name="Text 28"/>
          <p:cNvSpPr/>
          <p:nvPr/>
        </p:nvSpPr>
        <p:spPr>
          <a:xfrm>
            <a:off x="7333488" y="1691640"/>
            <a:ext cx="15727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7F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3200" dirty="0"/>
          </a:p>
        </p:txBody>
      </p:sp>
      <p:sp>
        <p:nvSpPr>
          <p:cNvPr id="31" name="Text 29"/>
          <p:cNvSpPr/>
          <p:nvPr/>
        </p:nvSpPr>
        <p:spPr>
          <a:xfrm>
            <a:off x="7424928" y="2286000"/>
            <a:ext cx="138988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Fragile /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Conflict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7424928" y="2880360"/>
            <a:ext cx="13898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7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Bottom-left ↙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7424928" y="3200400"/>
            <a:ext cx="138988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Afghanistan, Somalia, DRC, Haiti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AMERICAN ANOMALY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220 years northeast. Then </a:t>
            </a:r>
            <a:pPr indent="0" marL="0">
              <a:buNone/>
            </a:pPr>
            <a:r>
              <a:rPr lang="en-US" sz="2200" b="1" dirty="0">
                <a:solidFill>
                  <a:srgbClr val="E312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46 points west</a:t>
            </a:r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in five years.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640080" y="1737360"/>
            <a:ext cx="1920240" cy="164592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783080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2010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40080" y="210312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L=</a:t>
            </a:r>
            <a:pPr algn="ctr" indent="0" marL="0">
              <a:buNone/>
            </a:pPr>
            <a:r>
              <a:rPr lang="en-US" sz="2800" b="1" dirty="0">
                <a:solidFill>
                  <a:srgbClr val="2166A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94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256032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HCI=</a:t>
            </a:r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88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40080" y="297180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Peak Liberty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2468880" y="219456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666666"/>
                </a:solidFill>
              </a:rPr>
              <a:t>→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2743200" y="1737360"/>
            <a:ext cx="1920240" cy="164592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11" name="Text 9"/>
          <p:cNvSpPr/>
          <p:nvPr/>
        </p:nvSpPr>
        <p:spPr>
          <a:xfrm>
            <a:off x="2743200" y="1783080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2020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743200" y="210312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L=</a:t>
            </a:r>
            <a:pPr algn="ctr" indent="0" marL="0">
              <a:buNone/>
            </a:pPr>
            <a:r>
              <a:rPr lang="en-US" sz="2800" b="1" dirty="0">
                <a:solidFill>
                  <a:srgbClr val="2166A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86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743200" y="256032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HCI=</a:t>
            </a:r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89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2743200" y="297180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Erosion begins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572000" y="219456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666666"/>
                </a:solidFill>
              </a:rPr>
              <a:t>→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4846320" y="1737360"/>
            <a:ext cx="1920240" cy="164592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17" name="Text 15"/>
          <p:cNvSpPr/>
          <p:nvPr/>
        </p:nvSpPr>
        <p:spPr>
          <a:xfrm>
            <a:off x="4846320" y="1783080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2023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846320" y="210312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L=</a:t>
            </a:r>
            <a:pPr algn="ctr" indent="0" marL="0">
              <a:buNone/>
            </a:pPr>
            <a:r>
              <a:rPr lang="en-US" sz="2800" b="1" dirty="0">
                <a:solidFill>
                  <a:srgbClr val="2166A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84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846320" y="256032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HCI=</a:t>
            </a:r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91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846320" y="297180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Accelerating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675120" y="219456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666666"/>
                </a:solidFill>
              </a:rPr>
              <a:t>→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6949440" y="1737360"/>
            <a:ext cx="1920240" cy="164592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23" name="Text 21"/>
          <p:cNvSpPr/>
          <p:nvPr/>
        </p:nvSpPr>
        <p:spPr>
          <a:xfrm>
            <a:off x="6949440" y="1783080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949440" y="210312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L=</a:t>
            </a:r>
            <a:pPr algn="ctr" indent="0" marL="0">
              <a:buNone/>
            </a:pPr>
            <a:r>
              <a:rPr lang="en-US" sz="2800" b="1" dirty="0">
                <a:solidFill>
                  <a:srgbClr val="E312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949440" y="256032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HCI=</a:t>
            </a:r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91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949440" y="297180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E312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Snap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40080" y="384048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fastest democratic erosion of any established democracy without a coup, civil war, or foreign invasion in the dataset.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40080" y="429768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US now sits alongside Malaysia (L=45), Serbia (L=48), and Armenia (L=42) — not alongside Canada (L=92), Germany (L=91), or France (L=83).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POINT OF NO RETURN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Post-1990 democratic erosion recovery rate: zero percent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640080" y="1554480"/>
            <a:ext cx="2286000" cy="182880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50800" dist="1905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554480"/>
            <a:ext cx="2286000" cy="54864"/>
          </a:xfrm>
          <a:prstGeom prst="rect">
            <a:avLst/>
          </a:prstGeom>
          <a:solidFill>
            <a:srgbClr val="E3120B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64592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E312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0%</a:t>
            </a:r>
            <a:endParaRPr lang="en-US" sz="54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recovery rate</a:t>
            </a:r>
            <a:endParaRPr lang="en-US" sz="54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episodes since 1990</a:t>
            </a:r>
            <a:endParaRPr lang="en-US" sz="54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0" y="1554480"/>
          <a:ext cx="548640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1097280"/>
                <a:gridCol w="1371600"/>
                <a:gridCol w="822960"/>
              </a:tblGrid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Country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Liberty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Period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HCI Now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Venezuela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72→8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1975–2025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HCI 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Turkey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55→18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2007–2025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HCI 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Nicaragua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52→8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1996–2025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HCI 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Tunisia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55→22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2014–2025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HCI 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Philippines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58→42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1995–2020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HCI 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Mali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55→8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2000–2025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HCI 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Ukraine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55→35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2019–2025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HCI 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United States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94→48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2010–2025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HCI 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3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640080" y="393192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312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HCI does not protect against democratic collapse. Mean HCI at erosion: 78.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640080" y="438912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Historical recoveries (WW2 occupations, South Korea 1987, Chile 1988) required external liberation or mass mobilization — not gradual correction.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Great Decoupling: Liberty and Human Capability in the 21st Century</dc:title>
  <dc:subject>PptxGenJS Presentation</dc:subject>
  <dc:creator>Governance Labs</dc:creator>
  <cp:lastModifiedBy>Governance Labs</cp:lastModifiedBy>
  <cp:revision>1</cp:revision>
  <dcterms:created xsi:type="dcterms:W3CDTF">2026-02-07T12:48:07Z</dcterms:created>
  <dcterms:modified xsi:type="dcterms:W3CDTF">2026-02-07T12:48:07Z</dcterms:modified>
</cp:coreProperties>
</file>